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Inter" panose="020B0604020202020204" charset="0"/>
      <p:regular r:id="rId13"/>
    </p:embeddedFont>
    <p:embeddedFont>
      <p:font typeface="Inter Bold" panose="020B0604020202020204" charset="0"/>
      <p:regular r:id="rId14"/>
    </p:embeddedFont>
    <p:embeddedFont>
      <p:font typeface="Inter Medium" panose="020B0604020202020204" charset="0"/>
      <p:regular r:id="rId15"/>
    </p:embeddedFont>
    <p:embeddedFont>
      <p:font typeface="Inter Semi-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08067" y="1028700"/>
            <a:ext cx="5871866" cy="5871866"/>
          </a:xfrm>
          <a:custGeom>
            <a:avLst/>
            <a:gdLst/>
            <a:ahLst/>
            <a:cxnLst/>
            <a:rect l="l" t="t" r="r" b="b"/>
            <a:pathLst>
              <a:path w="5871866" h="5871866">
                <a:moveTo>
                  <a:pt x="0" y="0"/>
                </a:moveTo>
                <a:lnTo>
                  <a:pt x="5871866" y="0"/>
                </a:lnTo>
                <a:lnTo>
                  <a:pt x="5871866" y="5871866"/>
                </a:lnTo>
                <a:lnTo>
                  <a:pt x="0" y="58718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TextBox 3"/>
          <p:cNvSpPr txBox="1"/>
          <p:nvPr/>
        </p:nvSpPr>
        <p:spPr>
          <a:xfrm>
            <a:off x="4829221" y="7052966"/>
            <a:ext cx="8629558" cy="2866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8"/>
              </a:lnSpc>
            </a:pPr>
            <a:r>
              <a:rPr lang="en-US" sz="7488" b="1">
                <a:solidFill>
                  <a:srgbClr val="1F4D1F"/>
                </a:solidFill>
                <a:latin typeface="Inter Bold"/>
                <a:ea typeface="Inter Bold"/>
                <a:cs typeface="Inter Bold"/>
                <a:sym typeface="Inter Bold"/>
              </a:rPr>
              <a:t>Colegio Mayor José Celestino Mutis </a:t>
            </a:r>
          </a:p>
        </p:txBody>
      </p:sp>
      <p:sp>
        <p:nvSpPr>
          <p:cNvPr id="4" name="Freeform 4"/>
          <p:cNvSpPr/>
          <p:nvPr/>
        </p:nvSpPr>
        <p:spPr>
          <a:xfrm rot="-684722">
            <a:off x="16484459" y="936795"/>
            <a:ext cx="4145426" cy="10287000"/>
          </a:xfrm>
          <a:custGeom>
            <a:avLst/>
            <a:gdLst/>
            <a:ahLst/>
            <a:cxnLst/>
            <a:rect l="l" t="t" r="r" b="b"/>
            <a:pathLst>
              <a:path w="4145426" h="10287000">
                <a:moveTo>
                  <a:pt x="0" y="0"/>
                </a:moveTo>
                <a:lnTo>
                  <a:pt x="4145426" y="0"/>
                </a:lnTo>
                <a:lnTo>
                  <a:pt x="4145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 rot="-684722">
            <a:off x="-2313459" y="-1449856"/>
            <a:ext cx="5313943" cy="13186712"/>
          </a:xfrm>
          <a:custGeom>
            <a:avLst/>
            <a:gdLst/>
            <a:ahLst/>
            <a:cxnLst/>
            <a:rect l="l" t="t" r="r" b="b"/>
            <a:pathLst>
              <a:path w="5313943" h="13186712">
                <a:moveTo>
                  <a:pt x="0" y="0"/>
                </a:moveTo>
                <a:lnTo>
                  <a:pt x="5313943" y="0"/>
                </a:lnTo>
                <a:lnTo>
                  <a:pt x="5313943" y="13186712"/>
                </a:lnTo>
                <a:lnTo>
                  <a:pt x="0" y="13186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84366"/>
          </a:xfrm>
          <a:custGeom>
            <a:avLst/>
            <a:gdLst/>
            <a:ahLst/>
            <a:cxnLst/>
            <a:rect l="l" t="t" r="r" b="b"/>
            <a:pathLst>
              <a:path w="18288000" h="10584366">
                <a:moveTo>
                  <a:pt x="0" y="0"/>
                </a:moveTo>
                <a:lnTo>
                  <a:pt x="18288000" y="0"/>
                </a:lnTo>
                <a:lnTo>
                  <a:pt x="18288000" y="10584366"/>
                </a:lnTo>
                <a:lnTo>
                  <a:pt x="0" y="10584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45" r="-1445"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7393952" y="0"/>
            <a:ext cx="10894048" cy="10287000"/>
          </a:xfrm>
          <a:custGeom>
            <a:avLst/>
            <a:gdLst/>
            <a:ahLst/>
            <a:cxnLst/>
            <a:rect l="l" t="t" r="r" b="b"/>
            <a:pathLst>
              <a:path w="10894048" h="10287000">
                <a:moveTo>
                  <a:pt x="0" y="0"/>
                </a:moveTo>
                <a:lnTo>
                  <a:pt x="10894048" y="0"/>
                </a:lnTo>
                <a:lnTo>
                  <a:pt x="1089404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7393952" y="0"/>
            <a:ext cx="4145426" cy="10287000"/>
          </a:xfrm>
          <a:custGeom>
            <a:avLst/>
            <a:gdLst/>
            <a:ahLst/>
            <a:cxnLst/>
            <a:rect l="l" t="t" r="r" b="b"/>
            <a:pathLst>
              <a:path w="4145426" h="10287000">
                <a:moveTo>
                  <a:pt x="0" y="0"/>
                </a:moveTo>
                <a:lnTo>
                  <a:pt x="4145426" y="0"/>
                </a:lnTo>
                <a:lnTo>
                  <a:pt x="4145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68096" y="1261133"/>
            <a:ext cx="6492240" cy="4738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8"/>
              </a:lnSpc>
            </a:pPr>
            <a:r>
              <a:rPr lang="en-US" sz="7488" b="1">
                <a:solidFill>
                  <a:srgbClr val="1F4D1F"/>
                </a:solidFill>
                <a:latin typeface="Inter Bold"/>
                <a:ea typeface="Inter Bold"/>
                <a:cs typeface="Inter Bold"/>
                <a:sym typeface="Inter Bold"/>
              </a:rPr>
              <a:t>Prevención y Cuidado de la Salud frente a </a:t>
            </a:r>
            <a:r>
              <a:rPr lang="en-US" sz="7488" b="1">
                <a:solidFill>
                  <a:srgbClr val="125B8B"/>
                </a:solidFill>
                <a:latin typeface="Inter Bold"/>
                <a:ea typeface="Inter Bold"/>
                <a:cs typeface="Inter Bold"/>
                <a:sym typeface="Inter Bold"/>
              </a:rPr>
              <a:t>los Cambios Climáticos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6209369"/>
            <a:ext cx="1542230" cy="229572"/>
          </a:xfrm>
          <a:custGeom>
            <a:avLst/>
            <a:gdLst/>
            <a:ahLst/>
            <a:cxnLst/>
            <a:rect l="l" t="t" r="r" b="b"/>
            <a:pathLst>
              <a:path w="1542230" h="229572">
                <a:moveTo>
                  <a:pt x="0" y="0"/>
                </a:moveTo>
                <a:lnTo>
                  <a:pt x="1542230" y="0"/>
                </a:lnTo>
                <a:lnTo>
                  <a:pt x="154223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68096" y="6568483"/>
            <a:ext cx="6181344" cy="141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2"/>
              </a:lnSpc>
            </a:pPr>
            <a:r>
              <a:rPr lang="en-US" sz="2978" b="1">
                <a:solidFill>
                  <a:srgbClr val="1F4D1F"/>
                </a:solidFill>
                <a:latin typeface="Inter Medium"/>
                <a:ea typeface="Inter Medium"/>
                <a:cs typeface="Inter Medium"/>
                <a:sym typeface="Inter Medium"/>
              </a:rPr>
              <a:t>Compromiso conjunto entre la familia y la escuela para proteger a nuestros niños y adolescentes.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4128" y="8653883"/>
            <a:ext cx="3547872" cy="237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391" b="1">
                <a:solidFill>
                  <a:srgbClr val="F1F1F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Nicolás Esteban Ramírez Torres</a:t>
            </a:r>
          </a:p>
          <a:p>
            <a:pPr algn="l">
              <a:lnSpc>
                <a:spcPts val="2749"/>
              </a:lnSpc>
            </a:pPr>
            <a:r>
              <a:rPr lang="en-US" sz="2391" b="1">
                <a:solidFill>
                  <a:srgbClr val="F1F1F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Jimmy Julián Quilaguy Mogollón</a:t>
            </a:r>
          </a:p>
          <a:p>
            <a:pPr algn="l">
              <a:lnSpc>
                <a:spcPts val="2749"/>
              </a:lnSpc>
            </a:pPr>
            <a:r>
              <a:rPr lang="en-US" sz="2391" b="1">
                <a:solidFill>
                  <a:srgbClr val="F1F1F1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Colegio Mayor José Celestino Mutis · Tecnología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8487732" y="0"/>
            <a:ext cx="9800268" cy="10287000"/>
          </a:xfrm>
          <a:custGeom>
            <a:avLst/>
            <a:gdLst/>
            <a:ahLst/>
            <a:cxnLst/>
            <a:rect l="l" t="t" r="r" b="b"/>
            <a:pathLst>
              <a:path w="9800268" h="10287000">
                <a:moveTo>
                  <a:pt x="0" y="0"/>
                </a:moveTo>
                <a:lnTo>
                  <a:pt x="9800268" y="0"/>
                </a:lnTo>
                <a:lnTo>
                  <a:pt x="98002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8487732" y="0"/>
            <a:ext cx="3270402" cy="10287000"/>
          </a:xfrm>
          <a:custGeom>
            <a:avLst/>
            <a:gdLst/>
            <a:ahLst/>
            <a:cxnLst/>
            <a:rect l="l" t="t" r="r" b="b"/>
            <a:pathLst>
              <a:path w="3270402" h="10287000">
                <a:moveTo>
                  <a:pt x="0" y="0"/>
                </a:moveTo>
                <a:lnTo>
                  <a:pt x="3270402" y="0"/>
                </a:lnTo>
                <a:lnTo>
                  <a:pt x="32704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49808" y="1004653"/>
            <a:ext cx="7534656" cy="177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6284" b="1">
                <a:solidFill>
                  <a:srgbClr val="1F5029"/>
                </a:solidFill>
                <a:latin typeface="Inter Bold"/>
                <a:ea typeface="Inter Bold"/>
                <a:cs typeface="Inter Bold"/>
                <a:sym typeface="Inter Bold"/>
              </a:rPr>
              <a:t>¿Por qué los cambios climáticos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3848060"/>
            <a:ext cx="1542230" cy="229572"/>
          </a:xfrm>
          <a:custGeom>
            <a:avLst/>
            <a:gdLst/>
            <a:ahLst/>
            <a:cxnLst/>
            <a:rect l="l" t="t" r="r" b="b"/>
            <a:pathLst>
              <a:path w="1542230" h="229572">
                <a:moveTo>
                  <a:pt x="0" y="0"/>
                </a:moveTo>
                <a:lnTo>
                  <a:pt x="1542230" y="0"/>
                </a:lnTo>
                <a:lnTo>
                  <a:pt x="154223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49808" y="4431837"/>
            <a:ext cx="6309360" cy="100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2"/>
              </a:lnSpc>
            </a:pPr>
            <a:r>
              <a:rPr lang="en-US" sz="1857" b="1">
                <a:solidFill>
                  <a:srgbClr val="294B57"/>
                </a:solidFill>
                <a:latin typeface="Inter Medium"/>
                <a:ea typeface="Inter Medium"/>
                <a:cs typeface="Inter Medium"/>
                <a:sym typeface="Inter Medium"/>
              </a:rPr>
              <a:t>Las variaciones extremas del clima impactan nuestro entorno y crean condiciones que ponen en riesgo el bienestar de nuestros niños y familias.</a:t>
            </a:r>
          </a:p>
        </p:txBody>
      </p:sp>
      <p:sp>
        <p:nvSpPr>
          <p:cNvPr id="8" name="Freeform 8"/>
          <p:cNvSpPr/>
          <p:nvPr/>
        </p:nvSpPr>
        <p:spPr>
          <a:xfrm>
            <a:off x="645330" y="5783021"/>
            <a:ext cx="229694" cy="3651284"/>
          </a:xfrm>
          <a:custGeom>
            <a:avLst/>
            <a:gdLst/>
            <a:ahLst/>
            <a:cxnLst/>
            <a:rect l="l" t="t" r="r" b="b"/>
            <a:pathLst>
              <a:path w="229694" h="3651284">
                <a:moveTo>
                  <a:pt x="0" y="0"/>
                </a:moveTo>
                <a:lnTo>
                  <a:pt x="229694" y="0"/>
                </a:lnTo>
                <a:lnTo>
                  <a:pt x="229694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1261872" y="5912971"/>
            <a:ext cx="3621024" cy="39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4"/>
              </a:lnSpc>
            </a:pPr>
            <a:r>
              <a:rPr lang="en-US" sz="2299" b="1">
                <a:solidFill>
                  <a:srgbClr val="004A7C"/>
                </a:solidFill>
                <a:latin typeface="Inter Bold"/>
                <a:ea typeface="Inter Bold"/>
                <a:cs typeface="Inter Bold"/>
                <a:sym typeface="Inter Bold"/>
              </a:rPr>
              <a:t>Cambios de temperatura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1872" y="6357628"/>
            <a:ext cx="6986016" cy="290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690" b="1">
                <a:solidFill>
                  <a:srgbClr val="294B57"/>
                </a:solidFill>
                <a:latin typeface="Inter Medium"/>
                <a:ea typeface="Inter Medium"/>
                <a:cs typeface="Inter Medium"/>
                <a:sym typeface="Inter Medium"/>
              </a:rPr>
              <a:t>Aumentan el estrés térmico y agravan problemas respiratorios.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1872" y="7409634"/>
            <a:ext cx="6931152" cy="66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2"/>
              </a:lnSpc>
            </a:pPr>
            <a:r>
              <a:rPr lang="en-US" sz="1857" b="1">
                <a:solidFill>
                  <a:srgbClr val="294B57"/>
                </a:solidFill>
                <a:latin typeface="Inter Medium"/>
                <a:ea typeface="Inter Medium"/>
                <a:cs typeface="Inter Medium"/>
                <a:sym typeface="Inter Medium"/>
              </a:rPr>
              <a:t>La falta de abastecimiento o su mala conservación favorecen la contaminación.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1872" y="8392138"/>
            <a:ext cx="5102352" cy="399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4"/>
              </a:lnSpc>
            </a:pPr>
            <a:r>
              <a:rPr lang="en-US" sz="2299" b="1">
                <a:solidFill>
                  <a:srgbClr val="004A7C"/>
                </a:solidFill>
                <a:latin typeface="Inter Bold"/>
                <a:ea typeface="Inter Bold"/>
                <a:cs typeface="Inter Bold"/>
                <a:sym typeface="Inter Bold"/>
              </a:rPr>
              <a:t>Más mosquitos, más enfermedades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1872" y="8818953"/>
            <a:ext cx="6272784" cy="66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2"/>
              </a:lnSpc>
            </a:pPr>
            <a:r>
              <a:rPr lang="en-US" sz="1857" b="1">
                <a:solidFill>
                  <a:srgbClr val="294B57"/>
                </a:solidFill>
                <a:latin typeface="Inter Medium"/>
                <a:ea typeface="Inter Medium"/>
                <a:cs typeface="Inter Medium"/>
                <a:sym typeface="Inter Medium"/>
              </a:rPr>
              <a:t>Las aguas estancadas facilitan criaderos de mosquitos transmisores de virus.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9808" y="2857843"/>
            <a:ext cx="6784848" cy="873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73"/>
              </a:lnSpc>
            </a:pPr>
            <a:r>
              <a:rPr lang="en-US" sz="6157" b="1">
                <a:solidFill>
                  <a:srgbClr val="004A7C"/>
                </a:solidFill>
                <a:latin typeface="Inter Bold"/>
                <a:ea typeface="Inter Bold"/>
                <a:cs typeface="Inter Bold"/>
                <a:sym typeface="Inter Bold"/>
              </a:rPr>
              <a:t>afectan la salud?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61872" y="6991938"/>
            <a:ext cx="2139696" cy="39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7"/>
              </a:lnSpc>
            </a:pPr>
            <a:r>
              <a:rPr lang="en-US" sz="2274" b="1">
                <a:solidFill>
                  <a:srgbClr val="004A7C"/>
                </a:solidFill>
                <a:latin typeface="Inter Bold"/>
                <a:ea typeface="Inter Bold"/>
                <a:cs typeface="Inter Bold"/>
                <a:sym typeface="Inter Bold"/>
              </a:rPr>
              <a:t>Agua en riesgo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9144000" y="0"/>
            <a:ext cx="3270402" cy="10287000"/>
          </a:xfrm>
          <a:custGeom>
            <a:avLst/>
            <a:gdLst/>
            <a:ahLst/>
            <a:cxnLst/>
            <a:rect l="l" t="t" r="r" b="b"/>
            <a:pathLst>
              <a:path w="3270402" h="10287000">
                <a:moveTo>
                  <a:pt x="0" y="0"/>
                </a:moveTo>
                <a:lnTo>
                  <a:pt x="3270402" y="0"/>
                </a:lnTo>
                <a:lnTo>
                  <a:pt x="32704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68096" y="682669"/>
            <a:ext cx="7168896" cy="250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0"/>
              </a:lnSpc>
            </a:pPr>
            <a:r>
              <a:rPr lang="en-US" sz="5730" b="1">
                <a:solidFill>
                  <a:srgbClr val="1C5035"/>
                </a:solidFill>
                <a:latin typeface="Inter Bold"/>
                <a:ea typeface="Inter Bold"/>
                <a:cs typeface="Inter Bold"/>
                <a:sym typeface="Inter Bold"/>
              </a:rPr>
              <a:t>Principales Enfermedades Vinculadas </a:t>
            </a:r>
            <a:r>
              <a:rPr lang="en-US" sz="5730" b="1">
                <a:solidFill>
                  <a:srgbClr val="003F74"/>
                </a:solidFill>
                <a:latin typeface="Inter Bold"/>
                <a:ea typeface="Inter Bold"/>
                <a:cs typeface="Inter Bold"/>
                <a:sym typeface="Inter Bold"/>
              </a:rPr>
              <a:t>al Clima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3214004"/>
            <a:ext cx="1542230" cy="218640"/>
          </a:xfrm>
          <a:custGeom>
            <a:avLst/>
            <a:gdLst/>
            <a:ahLst/>
            <a:cxnLst/>
            <a:rect l="l" t="t" r="r" b="b"/>
            <a:pathLst>
              <a:path w="1542230" h="218640">
                <a:moveTo>
                  <a:pt x="0" y="0"/>
                </a:moveTo>
                <a:lnTo>
                  <a:pt x="1542230" y="0"/>
                </a:lnTo>
                <a:lnTo>
                  <a:pt x="1542230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68096" y="3717467"/>
            <a:ext cx="7022592" cy="686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5"/>
              </a:lnSpc>
            </a:pPr>
            <a:r>
              <a:rPr lang="en-US" sz="1857">
                <a:solidFill>
                  <a:srgbClr val="1C5035"/>
                </a:solidFill>
                <a:latin typeface="Inter"/>
                <a:ea typeface="Inter"/>
                <a:cs typeface="Inter"/>
                <a:sym typeface="Inter"/>
              </a:rPr>
              <a:t>El cambio climático afecta nuestra salud de distintas formas. Estas son las más comunes en la comunidad educativa.</a:t>
            </a:r>
          </a:p>
        </p:txBody>
      </p:sp>
      <p:sp>
        <p:nvSpPr>
          <p:cNvPr id="8" name="Freeform 8"/>
          <p:cNvSpPr/>
          <p:nvPr/>
        </p:nvSpPr>
        <p:spPr>
          <a:xfrm>
            <a:off x="645330" y="4493047"/>
            <a:ext cx="1750048" cy="1508614"/>
          </a:xfrm>
          <a:custGeom>
            <a:avLst/>
            <a:gdLst/>
            <a:ahLst/>
            <a:cxnLst/>
            <a:rect l="l" t="t" r="r" b="b"/>
            <a:pathLst>
              <a:path w="1750048" h="1508614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1152144" y="4764787"/>
            <a:ext cx="694944" cy="840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469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10" name="Freeform 10"/>
          <p:cNvSpPr/>
          <p:nvPr/>
        </p:nvSpPr>
        <p:spPr>
          <a:xfrm>
            <a:off x="2176622" y="4493047"/>
            <a:ext cx="6540804" cy="1508614"/>
          </a:xfrm>
          <a:custGeom>
            <a:avLst/>
            <a:gdLst/>
            <a:ahLst/>
            <a:cxnLst/>
            <a:rect l="l" t="t" r="r" b="b"/>
            <a:pathLst>
              <a:path w="6540804" h="1508614">
                <a:moveTo>
                  <a:pt x="0" y="0"/>
                </a:moveTo>
                <a:lnTo>
                  <a:pt x="6540804" y="0"/>
                </a:lnTo>
                <a:lnTo>
                  <a:pt x="6540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TextBox 11"/>
          <p:cNvSpPr txBox="1"/>
          <p:nvPr/>
        </p:nvSpPr>
        <p:spPr>
          <a:xfrm>
            <a:off x="2560320" y="4730769"/>
            <a:ext cx="4096512" cy="336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5"/>
              </a:lnSpc>
            </a:pPr>
            <a:r>
              <a:rPr lang="en-US" sz="1857" b="1">
                <a:solidFill>
                  <a:srgbClr val="1C5035"/>
                </a:solidFill>
                <a:latin typeface="Inter Bold"/>
                <a:ea typeface="Inter Bold"/>
                <a:cs typeface="Inter Bold"/>
                <a:sym typeface="Inter Bold"/>
              </a:rPr>
              <a:t>Enfermedades Gastrointestinales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60320" y="5129251"/>
            <a:ext cx="5468112" cy="57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6"/>
              </a:lnSpc>
            </a:pPr>
            <a:r>
              <a:rPr lang="en-US" sz="1690">
                <a:solidFill>
                  <a:srgbClr val="1C5035"/>
                </a:solidFill>
                <a:latin typeface="Inter"/>
                <a:ea typeface="Inter"/>
                <a:cs typeface="Inter"/>
                <a:sym typeface="Inter"/>
              </a:rPr>
              <a:t>Relacionadas con el consumo de agua contaminada. Riesgo principal: deshidratación en menores.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645330" y="5783021"/>
            <a:ext cx="1750048" cy="1508614"/>
          </a:xfrm>
          <a:custGeom>
            <a:avLst/>
            <a:gdLst/>
            <a:ahLst/>
            <a:cxnLst/>
            <a:rect l="l" t="t" r="r" b="b"/>
            <a:pathLst>
              <a:path w="1750048" h="1508614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TextBox 14"/>
          <p:cNvSpPr txBox="1"/>
          <p:nvPr/>
        </p:nvSpPr>
        <p:spPr>
          <a:xfrm>
            <a:off x="1097280" y="6031288"/>
            <a:ext cx="822960" cy="858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6"/>
              </a:lnSpc>
            </a:pPr>
            <a:r>
              <a:rPr lang="en-US" sz="479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15" name="Freeform 15"/>
          <p:cNvSpPr/>
          <p:nvPr/>
        </p:nvSpPr>
        <p:spPr>
          <a:xfrm>
            <a:off x="2176622" y="5783021"/>
            <a:ext cx="6540804" cy="1508614"/>
          </a:xfrm>
          <a:custGeom>
            <a:avLst/>
            <a:gdLst/>
            <a:ahLst/>
            <a:cxnLst/>
            <a:rect l="l" t="t" r="r" b="b"/>
            <a:pathLst>
              <a:path w="6540804" h="1508614">
                <a:moveTo>
                  <a:pt x="0" y="0"/>
                </a:moveTo>
                <a:lnTo>
                  <a:pt x="6540804" y="0"/>
                </a:lnTo>
                <a:lnTo>
                  <a:pt x="6540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TextBox 16"/>
          <p:cNvSpPr txBox="1"/>
          <p:nvPr/>
        </p:nvSpPr>
        <p:spPr>
          <a:xfrm>
            <a:off x="2560320" y="5985783"/>
            <a:ext cx="5084064" cy="336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5"/>
              </a:lnSpc>
            </a:pPr>
            <a:r>
              <a:rPr lang="en-US" sz="1857" b="1">
                <a:solidFill>
                  <a:srgbClr val="1C5035"/>
                </a:solidFill>
                <a:latin typeface="Inter Bold"/>
                <a:ea typeface="Inter Bold"/>
                <a:cs typeface="Inter Bold"/>
                <a:sym typeface="Inter Bold"/>
              </a:rPr>
              <a:t>Enfermedades Transmitidas porVectores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60320" y="6384265"/>
            <a:ext cx="4754880" cy="57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6"/>
              </a:lnSpc>
            </a:pPr>
            <a:r>
              <a:rPr lang="en-US" sz="1690">
                <a:solidFill>
                  <a:srgbClr val="1C5035"/>
                </a:solidFill>
                <a:latin typeface="Inter"/>
                <a:ea typeface="Inter"/>
                <a:cs typeface="Inter"/>
                <a:sym typeface="Inter"/>
              </a:rPr>
              <a:t>Transmitidas por el mosquito Aedes aegypti. Ejemplos: Dengue, Zika, Chikunguña.</a:t>
            </a:r>
          </a:p>
        </p:txBody>
      </p:sp>
      <p:sp>
        <p:nvSpPr>
          <p:cNvPr id="18" name="Freeform 18"/>
          <p:cNvSpPr/>
          <p:nvPr/>
        </p:nvSpPr>
        <p:spPr>
          <a:xfrm>
            <a:off x="645330" y="7062064"/>
            <a:ext cx="1750048" cy="1519546"/>
          </a:xfrm>
          <a:custGeom>
            <a:avLst/>
            <a:gdLst/>
            <a:ahLst/>
            <a:cxnLst/>
            <a:rect l="l" t="t" r="r" b="b"/>
            <a:pathLst>
              <a:path w="1750048" h="1519546">
                <a:moveTo>
                  <a:pt x="0" y="0"/>
                </a:moveTo>
                <a:lnTo>
                  <a:pt x="1750048" y="0"/>
                </a:lnTo>
                <a:lnTo>
                  <a:pt x="1750048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9" name="TextBox 19"/>
          <p:cNvSpPr txBox="1"/>
          <p:nvPr/>
        </p:nvSpPr>
        <p:spPr>
          <a:xfrm>
            <a:off x="1097280" y="7317163"/>
            <a:ext cx="822960" cy="858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6"/>
              </a:lnSpc>
            </a:pPr>
            <a:r>
              <a:rPr lang="en-US" sz="479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sp>
        <p:nvSpPr>
          <p:cNvPr id="20" name="Freeform 20"/>
          <p:cNvSpPr/>
          <p:nvPr/>
        </p:nvSpPr>
        <p:spPr>
          <a:xfrm>
            <a:off x="2176622" y="7062064"/>
            <a:ext cx="6540804" cy="1519546"/>
          </a:xfrm>
          <a:custGeom>
            <a:avLst/>
            <a:gdLst/>
            <a:ahLst/>
            <a:cxnLst/>
            <a:rect l="l" t="t" r="r" b="b"/>
            <a:pathLst>
              <a:path w="6540804" h="1519546">
                <a:moveTo>
                  <a:pt x="0" y="0"/>
                </a:moveTo>
                <a:lnTo>
                  <a:pt x="6540804" y="0"/>
                </a:lnTo>
                <a:lnTo>
                  <a:pt x="6540804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1" name="TextBox 21"/>
          <p:cNvSpPr txBox="1"/>
          <p:nvPr/>
        </p:nvSpPr>
        <p:spPr>
          <a:xfrm>
            <a:off x="2560320" y="7271658"/>
            <a:ext cx="4133088" cy="336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5"/>
              </a:lnSpc>
            </a:pPr>
            <a:r>
              <a:rPr lang="en-US" sz="1857" b="1">
                <a:solidFill>
                  <a:srgbClr val="1C5035"/>
                </a:solidFill>
                <a:latin typeface="Inter Bold"/>
                <a:ea typeface="Inter Bold"/>
                <a:cs typeface="Inter Bold"/>
                <a:sym typeface="Inter Bold"/>
              </a:rPr>
              <a:t>Infecciones Respiratorias Agudas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60320" y="7670140"/>
            <a:ext cx="4864608" cy="57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6"/>
              </a:lnSpc>
            </a:pPr>
            <a:r>
              <a:rPr lang="en-US" sz="1690">
                <a:solidFill>
                  <a:srgbClr val="1C5035"/>
                </a:solidFill>
                <a:latin typeface="Inter"/>
                <a:ea typeface="Inter"/>
                <a:cs typeface="Inter"/>
                <a:sym typeface="Inter"/>
              </a:rPr>
              <a:t>Aumentan por aire seco, polvo en suspensión y cambios bruscos de temperatura.</a:t>
            </a:r>
          </a:p>
        </p:txBody>
      </p:sp>
      <p:sp>
        <p:nvSpPr>
          <p:cNvPr id="23" name="Freeform 23"/>
          <p:cNvSpPr/>
          <p:nvPr/>
        </p:nvSpPr>
        <p:spPr>
          <a:xfrm>
            <a:off x="645330" y="8352038"/>
            <a:ext cx="1750048" cy="1508614"/>
          </a:xfrm>
          <a:custGeom>
            <a:avLst/>
            <a:gdLst/>
            <a:ahLst/>
            <a:cxnLst/>
            <a:rect l="l" t="t" r="r" b="b"/>
            <a:pathLst>
              <a:path w="1750048" h="1508614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4" name="TextBox 24"/>
          <p:cNvSpPr txBox="1"/>
          <p:nvPr/>
        </p:nvSpPr>
        <p:spPr>
          <a:xfrm>
            <a:off x="1097280" y="8607274"/>
            <a:ext cx="822960" cy="849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9"/>
              </a:lnSpc>
            </a:pPr>
            <a:r>
              <a:rPr lang="en-US" sz="4726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id="25" name="Freeform 25"/>
          <p:cNvSpPr/>
          <p:nvPr/>
        </p:nvSpPr>
        <p:spPr>
          <a:xfrm>
            <a:off x="2176622" y="8352038"/>
            <a:ext cx="6540804" cy="1508614"/>
          </a:xfrm>
          <a:custGeom>
            <a:avLst/>
            <a:gdLst/>
            <a:ahLst/>
            <a:cxnLst/>
            <a:rect l="l" t="t" r="r" b="b"/>
            <a:pathLst>
              <a:path w="6540804" h="1508614">
                <a:moveTo>
                  <a:pt x="0" y="0"/>
                </a:moveTo>
                <a:lnTo>
                  <a:pt x="6540804" y="0"/>
                </a:lnTo>
                <a:lnTo>
                  <a:pt x="6540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6" name="TextBox 26"/>
          <p:cNvSpPr txBox="1"/>
          <p:nvPr/>
        </p:nvSpPr>
        <p:spPr>
          <a:xfrm>
            <a:off x="2560320" y="8567820"/>
            <a:ext cx="3419856" cy="336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5"/>
              </a:lnSpc>
            </a:pPr>
            <a:r>
              <a:rPr lang="en-US" sz="1857" b="1">
                <a:solidFill>
                  <a:srgbClr val="1C5035"/>
                </a:solidFill>
                <a:latin typeface="Inter Bold"/>
                <a:ea typeface="Inter Bold"/>
                <a:cs typeface="Inter Bold"/>
                <a:sym typeface="Inter Bold"/>
              </a:rPr>
              <a:t>Impacto Térmico y Cutáneo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60320" y="8966302"/>
            <a:ext cx="4864608" cy="57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6"/>
              </a:lnSpc>
            </a:pPr>
            <a:r>
              <a:rPr lang="en-US" sz="1690">
                <a:solidFill>
                  <a:srgbClr val="1C5035"/>
                </a:solidFill>
                <a:latin typeface="Inter"/>
                <a:ea typeface="Inter"/>
                <a:cs typeface="Inter"/>
                <a:sym typeface="Inter"/>
              </a:rPr>
              <a:t>Golpe de calor, agotamiento por radiación UV y afecciones en la piel.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8706488" y="0"/>
            <a:ext cx="9581512" cy="10287000"/>
          </a:xfrm>
          <a:custGeom>
            <a:avLst/>
            <a:gdLst/>
            <a:ahLst/>
            <a:cxnLst/>
            <a:rect l="l" t="t" r="r" b="b"/>
            <a:pathLst>
              <a:path w="9581512" h="10287000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8706488" y="0"/>
            <a:ext cx="3051646" cy="10287000"/>
          </a:xfrm>
          <a:custGeom>
            <a:avLst/>
            <a:gdLst/>
            <a:ahLst/>
            <a:cxnLst/>
            <a:rect l="l" t="t" r="r" b="b"/>
            <a:pathLst>
              <a:path w="3051646" h="10287000">
                <a:moveTo>
                  <a:pt x="0" y="0"/>
                </a:moveTo>
                <a:lnTo>
                  <a:pt x="3051646" y="0"/>
                </a:lnTo>
                <a:lnTo>
                  <a:pt x="30516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49808" y="806623"/>
            <a:ext cx="7534656" cy="173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8"/>
              </a:lnSpc>
            </a:pPr>
            <a:r>
              <a:rPr lang="en-US" sz="6436" b="1">
                <a:solidFill>
                  <a:srgbClr val="1F4020"/>
                </a:solidFill>
                <a:latin typeface="Inter Bold"/>
                <a:ea typeface="Inter Bold"/>
                <a:cs typeface="Inter Bold"/>
                <a:sym typeface="Inter Bold"/>
              </a:rPr>
              <a:t>Plan de</a:t>
            </a:r>
          </a:p>
          <a:p>
            <a:pPr algn="l">
              <a:lnSpc>
                <a:spcPts val="6758"/>
              </a:lnSpc>
            </a:pPr>
            <a:r>
              <a:rPr lang="en-US" sz="6436" b="1">
                <a:solidFill>
                  <a:srgbClr val="1F4020"/>
                </a:solidFill>
                <a:latin typeface="Inter Bold"/>
                <a:ea typeface="Inter Bold"/>
                <a:cs typeface="Inter Bold"/>
                <a:sym typeface="Inter Bold"/>
              </a:rPr>
              <a:t>Acción en el Hogar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2569017"/>
            <a:ext cx="1542230" cy="218640"/>
          </a:xfrm>
          <a:custGeom>
            <a:avLst/>
            <a:gdLst/>
            <a:ahLst/>
            <a:cxnLst/>
            <a:rect l="l" t="t" r="r" b="b"/>
            <a:pathLst>
              <a:path w="1542230" h="218640">
                <a:moveTo>
                  <a:pt x="0" y="0"/>
                </a:moveTo>
                <a:lnTo>
                  <a:pt x="1542230" y="0"/>
                </a:lnTo>
                <a:lnTo>
                  <a:pt x="1542230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49808" y="3041886"/>
            <a:ext cx="5413248" cy="61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0"/>
              </a:lnSpc>
            </a:pPr>
            <a:r>
              <a:rPr lang="en-US" sz="4495" b="1">
                <a:solidFill>
                  <a:srgbClr val="1F5A8B"/>
                </a:solidFill>
                <a:latin typeface="Inter Bold"/>
                <a:ea typeface="Inter Bold"/>
                <a:cs typeface="Inter Bold"/>
                <a:sym typeface="Inter Bold"/>
              </a:rPr>
              <a:t>Agua e Hidratación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9808" y="3887640"/>
            <a:ext cx="6656832" cy="123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4"/>
              </a:lnSpc>
            </a:pPr>
            <a:r>
              <a:rPr lang="en-US" sz="2299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Cuidado del agua almacenada y potabilización para prevenir enfermedades gastrointestinales y vectoriales.</a:t>
            </a:r>
          </a:p>
        </p:txBody>
      </p:sp>
      <p:sp>
        <p:nvSpPr>
          <p:cNvPr id="9" name="Freeform 9"/>
          <p:cNvSpPr/>
          <p:nvPr/>
        </p:nvSpPr>
        <p:spPr>
          <a:xfrm>
            <a:off x="645330" y="5356674"/>
            <a:ext cx="229694" cy="4503979"/>
          </a:xfrm>
          <a:custGeom>
            <a:avLst/>
            <a:gdLst/>
            <a:ahLst/>
            <a:cxnLst/>
            <a:rect l="l" t="t" r="r" b="b"/>
            <a:pathLst>
              <a:path w="229694" h="4503979">
                <a:moveTo>
                  <a:pt x="0" y="0"/>
                </a:moveTo>
                <a:lnTo>
                  <a:pt x="229694" y="0"/>
                </a:lnTo>
                <a:lnTo>
                  <a:pt x="229694" y="4503978"/>
                </a:lnTo>
                <a:lnTo>
                  <a:pt x="0" y="4503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TextBox 10"/>
          <p:cNvSpPr txBox="1"/>
          <p:nvPr/>
        </p:nvSpPr>
        <p:spPr>
          <a:xfrm>
            <a:off x="1188720" y="5592209"/>
            <a:ext cx="4315968" cy="65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Mantener recipientes y tanques herméticamente cerrados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8720" y="6610622"/>
            <a:ext cx="6217920" cy="65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Lavar y cepillar las paredes de los tanques cada 8 días para remover huevos de mosquito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8720" y="7618748"/>
            <a:ext cx="5522976" cy="65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Desechar recipientes en desuso (llantas, botellas, macetas) que acumulen agua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88720" y="8586521"/>
            <a:ext cx="5669280" cy="315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2023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Hervir el agua no tratada antes de beberla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88720" y="9224165"/>
            <a:ext cx="6419088" cy="63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2146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Fomentar la hidratación continua con agua potable, sin esperar a que el niño manifieste 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7831464" y="0"/>
            <a:ext cx="10456536" cy="10287000"/>
          </a:xfrm>
          <a:custGeom>
            <a:avLst/>
            <a:gdLst/>
            <a:ahLst/>
            <a:cxnLst/>
            <a:rect l="l" t="t" r="r" b="b"/>
            <a:pathLst>
              <a:path w="10456536" h="10287000">
                <a:moveTo>
                  <a:pt x="0" y="0"/>
                </a:moveTo>
                <a:lnTo>
                  <a:pt x="10456536" y="0"/>
                </a:lnTo>
                <a:lnTo>
                  <a:pt x="104565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7831464" y="0"/>
            <a:ext cx="3500096" cy="10287000"/>
          </a:xfrm>
          <a:custGeom>
            <a:avLst/>
            <a:gdLst/>
            <a:ahLst/>
            <a:cxnLst/>
            <a:rect l="l" t="t" r="r" b="b"/>
            <a:pathLst>
              <a:path w="3500096" h="10287000">
                <a:moveTo>
                  <a:pt x="0" y="0"/>
                </a:moveTo>
                <a:lnTo>
                  <a:pt x="3500096" y="0"/>
                </a:lnTo>
                <a:lnTo>
                  <a:pt x="35000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68096" y="874950"/>
            <a:ext cx="6016752" cy="1709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8"/>
              </a:lnSpc>
            </a:pPr>
            <a:r>
              <a:rPr lang="en-US" sz="6351" b="1">
                <a:solidFill>
                  <a:srgbClr val="204D30"/>
                </a:solidFill>
                <a:latin typeface="Inter Bold"/>
                <a:ea typeface="Inter Bold"/>
                <a:cs typeface="Inter Bold"/>
                <a:sym typeface="Inter Bold"/>
              </a:rPr>
              <a:t>Plan de Acción en el Hogar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2776725"/>
            <a:ext cx="1542230" cy="229572"/>
          </a:xfrm>
          <a:custGeom>
            <a:avLst/>
            <a:gdLst/>
            <a:ahLst/>
            <a:cxnLst/>
            <a:rect l="l" t="t" r="r" b="b"/>
            <a:pathLst>
              <a:path w="1542230" h="229572">
                <a:moveTo>
                  <a:pt x="0" y="0"/>
                </a:moveTo>
                <a:lnTo>
                  <a:pt x="1542230" y="0"/>
                </a:lnTo>
                <a:lnTo>
                  <a:pt x="154223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68096" y="3253090"/>
            <a:ext cx="5413248" cy="71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465" b="1">
                <a:solidFill>
                  <a:srgbClr val="204D30"/>
                </a:solidFill>
                <a:latin typeface="Inter Bold"/>
                <a:ea typeface="Inter Bold"/>
                <a:cs typeface="Inter Bold"/>
                <a:sym typeface="Inter Bold"/>
              </a:rPr>
              <a:t>Protección externa y respiratoria: cuidamos con prevención cada día.</a:t>
            </a:r>
          </a:p>
        </p:txBody>
      </p:sp>
      <p:sp>
        <p:nvSpPr>
          <p:cNvPr id="8" name="Freeform 8"/>
          <p:cNvSpPr/>
          <p:nvPr/>
        </p:nvSpPr>
        <p:spPr>
          <a:xfrm>
            <a:off x="645330" y="4285339"/>
            <a:ext cx="229694" cy="5575313"/>
          </a:xfrm>
          <a:custGeom>
            <a:avLst/>
            <a:gdLst/>
            <a:ahLst/>
            <a:cxnLst/>
            <a:rect l="l" t="t" r="r" b="b"/>
            <a:pathLst>
              <a:path w="229694" h="5575313">
                <a:moveTo>
                  <a:pt x="0" y="0"/>
                </a:moveTo>
                <a:lnTo>
                  <a:pt x="229694" y="0"/>
                </a:lnTo>
                <a:lnTo>
                  <a:pt x="229694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1298448" y="4406553"/>
            <a:ext cx="5102352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b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Usar fotoprotector (FPS 30+) 15 minutos antes de salir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448" y="5363244"/>
            <a:ext cx="4992624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b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Vestir prendas livianas pero cubrientes y buscar zonas sombreadas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8448" y="6309648"/>
            <a:ext cx="4992624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b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Vestimenta por capas para adaptarse a los cambios bruscos de temperatura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8448" y="7256052"/>
            <a:ext cx="4389120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b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Aplicar repelente infantil adecuado a la edad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8448" y="8140734"/>
            <a:ext cx="4626864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b="1" dirty="0" err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Instalar</a:t>
            </a:r>
            <a:r>
              <a:rPr lang="en-US" sz="2023" b="1" dirty="0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2023" b="1" dirty="0" err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mallas</a:t>
            </a:r>
            <a:r>
              <a:rPr lang="en-US" sz="2023" b="1" dirty="0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/</a:t>
            </a:r>
            <a:r>
              <a:rPr lang="en-US" sz="2023" b="1" dirty="0" err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angeos</a:t>
            </a:r>
            <a:r>
              <a:rPr lang="en-US" sz="2023" b="1" dirty="0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r>
              <a:rPr lang="en-US" sz="2023" b="1" dirty="0" err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en</a:t>
            </a:r>
            <a:r>
              <a:rPr lang="en-US" sz="2023" b="1" dirty="0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 Ventanas y usar </a:t>
            </a:r>
            <a:r>
              <a:rPr lang="en-US" sz="2023" b="1" dirty="0" err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mosquiteros</a:t>
            </a:r>
            <a:r>
              <a:rPr lang="en-US" sz="2023" b="1" dirty="0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 al </a:t>
            </a:r>
            <a:r>
              <a:rPr lang="en-US" sz="2023" b="1" dirty="0" err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dormir</a:t>
            </a:r>
            <a:endParaRPr lang="en-US" sz="2023" b="1" dirty="0">
              <a:solidFill>
                <a:srgbClr val="204D3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8448" y="9045990"/>
            <a:ext cx="5102352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b="1">
                <a:solidFill>
                  <a:srgbClr val="204D30"/>
                </a:solidFill>
                <a:latin typeface="Inter Medium"/>
                <a:ea typeface="Inter Medium"/>
                <a:cs typeface="Inter Medium"/>
                <a:sym typeface="Inter Medium"/>
              </a:rPr>
              <a:t>Mantener ambientes limpios, ventilados y 100% libres de humo de cigarrillo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9351818" y="0"/>
            <a:ext cx="8936182" cy="10287000"/>
          </a:xfrm>
          <a:custGeom>
            <a:avLst/>
            <a:gdLst/>
            <a:ahLst/>
            <a:cxnLst/>
            <a:rect l="l" t="t" r="r" b="b"/>
            <a:pathLst>
              <a:path w="8936182" h="10287000">
                <a:moveTo>
                  <a:pt x="0" y="0"/>
                </a:moveTo>
                <a:lnTo>
                  <a:pt x="8936182" y="0"/>
                </a:lnTo>
                <a:lnTo>
                  <a:pt x="89361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9351818" y="0"/>
            <a:ext cx="2625072" cy="10287000"/>
          </a:xfrm>
          <a:custGeom>
            <a:avLst/>
            <a:gdLst/>
            <a:ahLst/>
            <a:cxnLst/>
            <a:rect l="l" t="t" r="r" b="b"/>
            <a:pathLst>
              <a:path w="2625072" h="10287000">
                <a:moveTo>
                  <a:pt x="0" y="0"/>
                </a:moveTo>
                <a:lnTo>
                  <a:pt x="2625072" y="0"/>
                </a:lnTo>
                <a:lnTo>
                  <a:pt x="26250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Freeform 5"/>
          <p:cNvSpPr/>
          <p:nvPr/>
        </p:nvSpPr>
        <p:spPr>
          <a:xfrm>
            <a:off x="645330" y="3848060"/>
            <a:ext cx="1542230" cy="229572"/>
          </a:xfrm>
          <a:custGeom>
            <a:avLst/>
            <a:gdLst/>
            <a:ahLst/>
            <a:cxnLst/>
            <a:rect l="l" t="t" r="r" b="b"/>
            <a:pathLst>
              <a:path w="1542230" h="229572">
                <a:moveTo>
                  <a:pt x="0" y="0"/>
                </a:moveTo>
                <a:lnTo>
                  <a:pt x="1542230" y="0"/>
                </a:lnTo>
                <a:lnTo>
                  <a:pt x="154223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6" name="TextBox 6"/>
          <p:cNvSpPr txBox="1"/>
          <p:nvPr/>
        </p:nvSpPr>
        <p:spPr>
          <a:xfrm>
            <a:off x="768096" y="4285748"/>
            <a:ext cx="7388352" cy="73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7"/>
              </a:lnSpc>
            </a:pPr>
            <a:r>
              <a:rPr lang="en-US" sz="2190">
                <a:solidFill>
                  <a:srgbClr val="36455B"/>
                </a:solidFill>
                <a:latin typeface="Inter"/>
                <a:ea typeface="Inter"/>
                <a:cs typeface="Inter"/>
                <a:sym typeface="Inter"/>
              </a:rPr>
              <a:t>Reconocer a tiempo puede hacer la diferencia.</a:t>
            </a:r>
          </a:p>
          <a:p>
            <a:pPr algn="l">
              <a:lnSpc>
                <a:spcPts val="2957"/>
              </a:lnSpc>
            </a:pPr>
            <a:r>
              <a:rPr lang="en-US" sz="2190" b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Busque atención médica inmediata si su hijo presenta:</a:t>
            </a:r>
          </a:p>
        </p:txBody>
      </p:sp>
      <p:sp>
        <p:nvSpPr>
          <p:cNvPr id="7" name="Freeform 7"/>
          <p:cNvSpPr/>
          <p:nvPr/>
        </p:nvSpPr>
        <p:spPr>
          <a:xfrm>
            <a:off x="645330" y="5138034"/>
            <a:ext cx="229694" cy="863627"/>
          </a:xfrm>
          <a:custGeom>
            <a:avLst/>
            <a:gdLst/>
            <a:ahLst/>
            <a:cxnLst/>
            <a:rect l="l" t="t" r="r" b="b"/>
            <a:pathLst>
              <a:path w="229694" h="863627">
                <a:moveTo>
                  <a:pt x="0" y="0"/>
                </a:moveTo>
                <a:lnTo>
                  <a:pt x="229694" y="0"/>
                </a:lnTo>
                <a:lnTo>
                  <a:pt x="229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8" name="TextBox 8"/>
          <p:cNvSpPr txBox="1"/>
          <p:nvPr/>
        </p:nvSpPr>
        <p:spPr>
          <a:xfrm>
            <a:off x="1243584" y="5439042"/>
            <a:ext cx="6400800" cy="36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0"/>
              </a:lnSpc>
            </a:pPr>
            <a:r>
              <a:rPr lang="en-US" sz="2274" b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Dificultad para respirar o silbidos en el pecho</a:t>
            </a:r>
          </a:p>
        </p:txBody>
      </p:sp>
      <p:sp>
        <p:nvSpPr>
          <p:cNvPr id="9" name="Freeform 9"/>
          <p:cNvSpPr/>
          <p:nvPr/>
        </p:nvSpPr>
        <p:spPr>
          <a:xfrm>
            <a:off x="1082842" y="5783021"/>
            <a:ext cx="7415828" cy="218640"/>
          </a:xfrm>
          <a:custGeom>
            <a:avLst/>
            <a:gdLst/>
            <a:ahLst/>
            <a:cxnLst/>
            <a:rect l="l" t="t" r="r" b="b"/>
            <a:pathLst>
              <a:path w="7415828" h="218640">
                <a:moveTo>
                  <a:pt x="0" y="0"/>
                </a:moveTo>
                <a:lnTo>
                  <a:pt x="7415828" y="0"/>
                </a:lnTo>
                <a:lnTo>
                  <a:pt x="7415828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/>
          <p:cNvSpPr/>
          <p:nvPr/>
        </p:nvSpPr>
        <p:spPr>
          <a:xfrm>
            <a:off x="645330" y="5990729"/>
            <a:ext cx="229694" cy="655919"/>
          </a:xfrm>
          <a:custGeom>
            <a:avLst/>
            <a:gdLst/>
            <a:ahLst/>
            <a:cxnLst/>
            <a:rect l="l" t="t" r="r" b="b"/>
            <a:pathLst>
              <a:path w="229694" h="655919">
                <a:moveTo>
                  <a:pt x="0" y="0"/>
                </a:moveTo>
                <a:lnTo>
                  <a:pt x="229694" y="0"/>
                </a:lnTo>
                <a:lnTo>
                  <a:pt x="22969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TextBox 11"/>
          <p:cNvSpPr txBox="1"/>
          <p:nvPr/>
        </p:nvSpPr>
        <p:spPr>
          <a:xfrm>
            <a:off x="1243584" y="6128270"/>
            <a:ext cx="6400800" cy="366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0"/>
              </a:lnSpc>
            </a:pP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Fiebre</a:t>
            </a:r>
            <a:r>
              <a:rPr lang="en-US" sz="2274" b="1" dirty="0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persistente</a:t>
            </a:r>
            <a:r>
              <a:rPr lang="en-US" sz="2274" b="1" dirty="0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 o </a:t>
            </a: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difícil</a:t>
            </a:r>
            <a:r>
              <a:rPr lang="en-US" sz="2274" b="1" dirty="0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 de </a:t>
            </a: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controlar</a:t>
            </a:r>
            <a:endParaRPr lang="en-US" sz="2274" b="1" dirty="0">
              <a:solidFill>
                <a:srgbClr val="36455B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82842" y="6635716"/>
            <a:ext cx="7415828" cy="229572"/>
          </a:xfrm>
          <a:custGeom>
            <a:avLst/>
            <a:gdLst/>
            <a:ahLst/>
            <a:cxnLst/>
            <a:rect l="l" t="t" r="r" b="b"/>
            <a:pathLst>
              <a:path w="7415828" h="229572">
                <a:moveTo>
                  <a:pt x="0" y="0"/>
                </a:moveTo>
                <a:lnTo>
                  <a:pt x="7415828" y="0"/>
                </a:lnTo>
                <a:lnTo>
                  <a:pt x="7415828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Freeform 13"/>
          <p:cNvSpPr/>
          <p:nvPr/>
        </p:nvSpPr>
        <p:spPr>
          <a:xfrm>
            <a:off x="645330" y="6635716"/>
            <a:ext cx="229694" cy="1082267"/>
          </a:xfrm>
          <a:custGeom>
            <a:avLst/>
            <a:gdLst/>
            <a:ahLst/>
            <a:cxnLst/>
            <a:rect l="l" t="t" r="r" b="b"/>
            <a:pathLst>
              <a:path w="229694" h="1082267">
                <a:moveTo>
                  <a:pt x="0" y="0"/>
                </a:moveTo>
                <a:lnTo>
                  <a:pt x="229694" y="0"/>
                </a:lnTo>
                <a:lnTo>
                  <a:pt x="22969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TextBox 14"/>
          <p:cNvSpPr txBox="1"/>
          <p:nvPr/>
        </p:nvSpPr>
        <p:spPr>
          <a:xfrm>
            <a:off x="1243584" y="6801069"/>
            <a:ext cx="4242816" cy="76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0"/>
              </a:lnSpc>
            </a:pP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Somnolencia</a:t>
            </a:r>
            <a:r>
              <a:rPr lang="en-US" sz="2274" b="1" dirty="0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 extrema, </a:t>
            </a: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mareo</a:t>
            </a:r>
            <a:endParaRPr lang="en-US" sz="2274" b="1" dirty="0">
              <a:solidFill>
                <a:srgbClr val="36455B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3070"/>
              </a:lnSpc>
            </a:pPr>
            <a:r>
              <a:rPr lang="en-US" sz="2274" b="1" dirty="0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o </a:t>
            </a: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alteración</a:t>
            </a:r>
            <a:r>
              <a:rPr lang="en-US" sz="2274" b="1" dirty="0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 de </a:t>
            </a:r>
            <a:r>
              <a:rPr lang="en-US" sz="2274" b="1" dirty="0" err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conciencia</a:t>
            </a:r>
            <a:endParaRPr lang="en-US" sz="2274" b="1" dirty="0">
              <a:solidFill>
                <a:srgbClr val="36455B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82842" y="7707051"/>
            <a:ext cx="7415828" cy="229572"/>
          </a:xfrm>
          <a:custGeom>
            <a:avLst/>
            <a:gdLst/>
            <a:ahLst/>
            <a:cxnLst/>
            <a:rect l="l" t="t" r="r" b="b"/>
            <a:pathLst>
              <a:path w="7415828" h="229572">
                <a:moveTo>
                  <a:pt x="0" y="0"/>
                </a:moveTo>
                <a:lnTo>
                  <a:pt x="7415828" y="0"/>
                </a:lnTo>
                <a:lnTo>
                  <a:pt x="7415828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6" name="Freeform 16"/>
          <p:cNvSpPr/>
          <p:nvPr/>
        </p:nvSpPr>
        <p:spPr>
          <a:xfrm>
            <a:off x="645330" y="7707051"/>
            <a:ext cx="229694" cy="1082267"/>
          </a:xfrm>
          <a:custGeom>
            <a:avLst/>
            <a:gdLst/>
            <a:ahLst/>
            <a:cxnLst/>
            <a:rect l="l" t="t" r="r" b="b"/>
            <a:pathLst>
              <a:path w="229694" h="1082267">
                <a:moveTo>
                  <a:pt x="0" y="0"/>
                </a:moveTo>
                <a:lnTo>
                  <a:pt x="229694" y="0"/>
                </a:lnTo>
                <a:lnTo>
                  <a:pt x="22969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1243584" y="7881277"/>
            <a:ext cx="4443984" cy="709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7"/>
              </a:lnSpc>
            </a:pPr>
            <a:r>
              <a:rPr lang="en-US" sz="2146" b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Vómito repetido o incapacacidad para tolerar líquidos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82842" y="8570678"/>
            <a:ext cx="7415828" cy="437279"/>
          </a:xfrm>
          <a:custGeom>
            <a:avLst/>
            <a:gdLst/>
            <a:ahLst/>
            <a:cxnLst/>
            <a:rect l="l" t="t" r="r" b="b"/>
            <a:pathLst>
              <a:path w="7415828" h="437279">
                <a:moveTo>
                  <a:pt x="0" y="0"/>
                </a:moveTo>
                <a:lnTo>
                  <a:pt x="7415828" y="0"/>
                </a:lnTo>
                <a:lnTo>
                  <a:pt x="7415828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9" name="Freeform 19"/>
          <p:cNvSpPr/>
          <p:nvPr/>
        </p:nvSpPr>
        <p:spPr>
          <a:xfrm>
            <a:off x="645330" y="8778386"/>
            <a:ext cx="229694" cy="1082267"/>
          </a:xfrm>
          <a:custGeom>
            <a:avLst/>
            <a:gdLst/>
            <a:ahLst/>
            <a:cxnLst/>
            <a:rect l="l" t="t" r="r" b="b"/>
            <a:pathLst>
              <a:path w="229694" h="1082267">
                <a:moveTo>
                  <a:pt x="0" y="0"/>
                </a:moveTo>
                <a:lnTo>
                  <a:pt x="229694" y="0"/>
                </a:lnTo>
                <a:lnTo>
                  <a:pt x="22969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20" name="TextBox 20"/>
          <p:cNvSpPr txBox="1"/>
          <p:nvPr/>
        </p:nvSpPr>
        <p:spPr>
          <a:xfrm>
            <a:off x="1243584" y="8920191"/>
            <a:ext cx="5102352" cy="750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0"/>
              </a:lnSpc>
            </a:pPr>
            <a:r>
              <a:rPr lang="en-US" sz="2274" b="1">
                <a:solidFill>
                  <a:srgbClr val="36455B"/>
                </a:solidFill>
                <a:latin typeface="Inter Bold"/>
                <a:ea typeface="Inter Bold"/>
                <a:cs typeface="Inter Bold"/>
                <a:sym typeface="Inter Bold"/>
              </a:rPr>
              <a:t>Signos evidentes de deshidratación o dolor abdominal intenso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8096" y="622851"/>
            <a:ext cx="5961888" cy="179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6"/>
              </a:lnSpc>
            </a:pPr>
            <a:r>
              <a:rPr lang="en-US" sz="6369" b="1">
                <a:solidFill>
                  <a:srgbClr val="125A48"/>
                </a:solidFill>
                <a:latin typeface="Inter Bold"/>
                <a:ea typeface="Inter Bold"/>
                <a:cs typeface="Inter Bold"/>
                <a:sym typeface="Inter Bold"/>
              </a:rPr>
              <a:t>Cuándo Acudir</a:t>
            </a:r>
          </a:p>
          <a:p>
            <a:pPr algn="l">
              <a:lnSpc>
                <a:spcPts val="7006"/>
              </a:lnSpc>
            </a:pPr>
            <a:r>
              <a:rPr lang="en-US" sz="6369" b="1">
                <a:solidFill>
                  <a:srgbClr val="125A48"/>
                </a:solidFill>
                <a:latin typeface="Inter Bold"/>
                <a:ea typeface="Inter Bold"/>
                <a:cs typeface="Inter Bold"/>
                <a:sym typeface="Inter Bold"/>
              </a:rPr>
              <a:t>al Médico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68096" y="2491190"/>
            <a:ext cx="7424928" cy="875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6217" b="1">
                <a:solidFill>
                  <a:srgbClr val="1F628E"/>
                </a:solidFill>
                <a:latin typeface="Inter Bold"/>
                <a:ea typeface="Inter Bold"/>
                <a:cs typeface="Inter Bold"/>
                <a:sym typeface="Inter Bold"/>
              </a:rPr>
              <a:t>(Signos de Alarma)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9144000" y="0"/>
            <a:ext cx="2832890" cy="10287000"/>
          </a:xfrm>
          <a:custGeom>
            <a:avLst/>
            <a:gdLst/>
            <a:ahLst/>
            <a:cxnLst/>
            <a:rect l="l" t="t" r="r" b="b"/>
            <a:pathLst>
              <a:path w="2832890" h="10287000">
                <a:moveTo>
                  <a:pt x="0" y="0"/>
                </a:moveTo>
                <a:lnTo>
                  <a:pt x="2832890" y="0"/>
                </a:lnTo>
                <a:lnTo>
                  <a:pt x="28328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914400" y="1785265"/>
            <a:ext cx="4974336" cy="104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51"/>
              </a:lnSpc>
            </a:pPr>
            <a:r>
              <a:rPr lang="en-US" sz="7951" b="1">
                <a:solidFill>
                  <a:srgbClr val="1A5C92"/>
                </a:solidFill>
                <a:latin typeface="Inter Bold"/>
                <a:ea typeface="Inter Bold"/>
                <a:cs typeface="Inter Bold"/>
                <a:sym typeface="Inter Bold"/>
              </a:rPr>
              <a:t>la Escuela</a:t>
            </a:r>
          </a:p>
        </p:txBody>
      </p:sp>
      <p:sp>
        <p:nvSpPr>
          <p:cNvPr id="6" name="Freeform 6"/>
          <p:cNvSpPr/>
          <p:nvPr/>
        </p:nvSpPr>
        <p:spPr>
          <a:xfrm>
            <a:off x="864086" y="2776725"/>
            <a:ext cx="1531292" cy="229572"/>
          </a:xfrm>
          <a:custGeom>
            <a:avLst/>
            <a:gdLst/>
            <a:ahLst/>
            <a:cxnLst/>
            <a:rect l="l" t="t" r="r" b="b"/>
            <a:pathLst>
              <a:path w="1531292" h="229572">
                <a:moveTo>
                  <a:pt x="0" y="0"/>
                </a:moveTo>
                <a:lnTo>
                  <a:pt x="1531292" y="0"/>
                </a:lnTo>
                <a:lnTo>
                  <a:pt x="153129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914400" y="3247897"/>
            <a:ext cx="5705856" cy="110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3"/>
              </a:lnSpc>
            </a:pPr>
            <a:r>
              <a:rPr lang="en-US" sz="2494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Infraestructura e higiene sanitaria: entornos seguros y hábitos saludables dentro del colegio.</a:t>
            </a:r>
          </a:p>
        </p:txBody>
      </p:sp>
      <p:sp>
        <p:nvSpPr>
          <p:cNvPr id="8" name="Freeform 8"/>
          <p:cNvSpPr/>
          <p:nvPr/>
        </p:nvSpPr>
        <p:spPr>
          <a:xfrm>
            <a:off x="426574" y="5138034"/>
            <a:ext cx="1104718" cy="3869923"/>
          </a:xfrm>
          <a:custGeom>
            <a:avLst/>
            <a:gdLst/>
            <a:ahLst/>
            <a:cxnLst/>
            <a:rect l="l" t="t" r="r" b="b"/>
            <a:pathLst>
              <a:path w="1104718" h="3869923">
                <a:moveTo>
                  <a:pt x="0" y="0"/>
                </a:moveTo>
                <a:lnTo>
                  <a:pt x="1104718" y="0"/>
                </a:lnTo>
                <a:lnTo>
                  <a:pt x="1104718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>
            <a:off x="1082842" y="4493047"/>
            <a:ext cx="7634584" cy="1300906"/>
          </a:xfrm>
          <a:custGeom>
            <a:avLst/>
            <a:gdLst/>
            <a:ahLst/>
            <a:cxnLst/>
            <a:rect l="l" t="t" r="r" b="b"/>
            <a:pathLst>
              <a:path w="7634584" h="1300906">
                <a:moveTo>
                  <a:pt x="0" y="0"/>
                </a:moveTo>
                <a:lnTo>
                  <a:pt x="7634584" y="0"/>
                </a:lnTo>
                <a:lnTo>
                  <a:pt x="763458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/>
          <p:cNvSpPr/>
          <p:nvPr/>
        </p:nvSpPr>
        <p:spPr>
          <a:xfrm>
            <a:off x="1082842" y="5783021"/>
            <a:ext cx="7634584" cy="1082267"/>
          </a:xfrm>
          <a:custGeom>
            <a:avLst/>
            <a:gdLst/>
            <a:ahLst/>
            <a:cxnLst/>
            <a:rect l="l" t="t" r="r" b="b"/>
            <a:pathLst>
              <a:path w="7634584" h="1082267">
                <a:moveTo>
                  <a:pt x="0" y="0"/>
                </a:moveTo>
                <a:lnTo>
                  <a:pt x="7634584" y="0"/>
                </a:lnTo>
                <a:lnTo>
                  <a:pt x="763458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>
          <a:xfrm>
            <a:off x="1082842" y="7062064"/>
            <a:ext cx="7634584" cy="1082267"/>
          </a:xfrm>
          <a:custGeom>
            <a:avLst/>
            <a:gdLst/>
            <a:ahLst/>
            <a:cxnLst/>
            <a:rect l="l" t="t" r="r" b="b"/>
            <a:pathLst>
              <a:path w="7634584" h="1082267">
                <a:moveTo>
                  <a:pt x="0" y="0"/>
                </a:moveTo>
                <a:lnTo>
                  <a:pt x="7634584" y="0"/>
                </a:lnTo>
                <a:lnTo>
                  <a:pt x="763458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" name="Freeform 12"/>
          <p:cNvSpPr/>
          <p:nvPr/>
        </p:nvSpPr>
        <p:spPr>
          <a:xfrm>
            <a:off x="1082842" y="8133399"/>
            <a:ext cx="7634584" cy="1300906"/>
          </a:xfrm>
          <a:custGeom>
            <a:avLst/>
            <a:gdLst/>
            <a:ahLst/>
            <a:cxnLst/>
            <a:rect l="l" t="t" r="r" b="b"/>
            <a:pathLst>
              <a:path w="7634584" h="1300906">
                <a:moveTo>
                  <a:pt x="0" y="0"/>
                </a:moveTo>
                <a:lnTo>
                  <a:pt x="7634584" y="0"/>
                </a:lnTo>
                <a:lnTo>
                  <a:pt x="763458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3" name="TextBox 13"/>
          <p:cNvSpPr txBox="1"/>
          <p:nvPr/>
        </p:nvSpPr>
        <p:spPr>
          <a:xfrm>
            <a:off x="1261872" y="6116043"/>
            <a:ext cx="1024128" cy="49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89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1872" y="8543775"/>
            <a:ext cx="1024128" cy="49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89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33472" y="4826730"/>
            <a:ext cx="5340096" cy="64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1857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Inspecciones periódicas en patios, canaletas</a:t>
            </a:r>
          </a:p>
          <a:p>
            <a:pPr algn="l">
              <a:lnSpc>
                <a:spcPts val="2599"/>
              </a:lnSpc>
            </a:pPr>
            <a:r>
              <a:rPr lang="en-US" sz="1857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y techos para eliminar criaderos de mosquitos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33472" y="6020022"/>
            <a:ext cx="5632704" cy="64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1857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Mantenimiento y desinfección regular de filtros, bebederos y tanques de almacenamiento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33472" y="7233888"/>
            <a:ext cx="5888736" cy="64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1857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Garantizar insumos permanentes de agua potable, jabón y medios de secado en todos los sanitarios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33472" y="8345985"/>
            <a:ext cx="4645152" cy="942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7"/>
              </a:lnSpc>
            </a:pPr>
            <a:r>
              <a:rPr lang="en-US" sz="1819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Promover el lavado frecuente de manos (antes de comer, después del descanso</a:t>
            </a:r>
          </a:p>
          <a:p>
            <a:pPr algn="l">
              <a:lnSpc>
                <a:spcPts val="2547"/>
              </a:lnSpc>
            </a:pPr>
            <a:r>
              <a:rPr lang="en-US" sz="1819" b="1">
                <a:solidFill>
                  <a:srgbClr val="42545D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y del uso del baño)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1872" y="4891890"/>
            <a:ext cx="1024128" cy="49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89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1872" y="7329909"/>
            <a:ext cx="1024128" cy="49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89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4400" y="756197"/>
            <a:ext cx="3054096" cy="1046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79"/>
              </a:lnSpc>
            </a:pPr>
            <a:r>
              <a:rPr lang="en-US" sz="7979" b="1">
                <a:solidFill>
                  <a:srgbClr val="32571B"/>
                </a:solidFill>
                <a:latin typeface="Inter Bold"/>
                <a:ea typeface="Inter Bold"/>
                <a:cs typeface="Inter Bold"/>
                <a:sym typeface="Inter Bold"/>
              </a:rPr>
              <a:t>Rol 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8706488" y="0"/>
            <a:ext cx="9581512" cy="10287000"/>
          </a:xfrm>
          <a:custGeom>
            <a:avLst/>
            <a:gdLst/>
            <a:ahLst/>
            <a:cxnLst/>
            <a:rect l="l" t="t" r="r" b="b"/>
            <a:pathLst>
              <a:path w="9581512" h="10287000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8706488" y="0"/>
            <a:ext cx="4582938" cy="10287000"/>
          </a:xfrm>
          <a:custGeom>
            <a:avLst/>
            <a:gdLst/>
            <a:ahLst/>
            <a:cxnLst/>
            <a:rect l="l" t="t" r="r" b="b"/>
            <a:pathLst>
              <a:path w="4582938" h="10287000">
                <a:moveTo>
                  <a:pt x="0" y="0"/>
                </a:moveTo>
                <a:lnTo>
                  <a:pt x="4582938" y="0"/>
                </a:lnTo>
                <a:lnTo>
                  <a:pt x="45829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859536" y="773759"/>
            <a:ext cx="5157216" cy="2228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50"/>
              </a:lnSpc>
            </a:pPr>
            <a:r>
              <a:rPr lang="en-US" sz="8238" b="1">
                <a:solidFill>
                  <a:srgbClr val="266041"/>
                </a:solidFill>
                <a:latin typeface="Inter Bold"/>
                <a:ea typeface="Inter Bold"/>
                <a:cs typeface="Inter Bold"/>
                <a:sym typeface="Inter Bold"/>
              </a:rPr>
              <a:t>Rol de</a:t>
            </a:r>
          </a:p>
          <a:p>
            <a:pPr algn="l">
              <a:lnSpc>
                <a:spcPts val="8650"/>
              </a:lnSpc>
            </a:pPr>
            <a:r>
              <a:rPr lang="en-US" sz="8238" b="1">
                <a:solidFill>
                  <a:srgbClr val="236594"/>
                </a:solidFill>
                <a:latin typeface="Inter Bold"/>
                <a:ea typeface="Inter Bold"/>
                <a:cs typeface="Inter Bold"/>
                <a:sym typeface="Inter Bold"/>
              </a:rPr>
              <a:t>la Escuela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3214004"/>
            <a:ext cx="1542230" cy="218640"/>
          </a:xfrm>
          <a:custGeom>
            <a:avLst/>
            <a:gdLst/>
            <a:ahLst/>
            <a:cxnLst/>
            <a:rect l="l" t="t" r="r" b="b"/>
            <a:pathLst>
              <a:path w="1542230" h="218640">
                <a:moveTo>
                  <a:pt x="0" y="0"/>
                </a:moveTo>
                <a:lnTo>
                  <a:pt x="1542230" y="0"/>
                </a:lnTo>
                <a:lnTo>
                  <a:pt x="1542230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859536" y="3618353"/>
            <a:ext cx="6181344" cy="74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3"/>
              </a:lnSpc>
            </a:pPr>
            <a:r>
              <a:rPr lang="en-US" sz="2346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Adaptación escolar y detección para cuidar la salud de nuestros estudiantes cada día.</a:t>
            </a:r>
          </a:p>
        </p:txBody>
      </p:sp>
      <p:sp>
        <p:nvSpPr>
          <p:cNvPr id="8" name="Freeform 8"/>
          <p:cNvSpPr/>
          <p:nvPr/>
        </p:nvSpPr>
        <p:spPr>
          <a:xfrm>
            <a:off x="645330" y="4711687"/>
            <a:ext cx="8072096" cy="1508614"/>
          </a:xfrm>
          <a:custGeom>
            <a:avLst/>
            <a:gdLst/>
            <a:ahLst/>
            <a:cxnLst/>
            <a:rect l="l" t="t" r="r" b="b"/>
            <a:pathLst>
              <a:path w="8072096" h="1508614">
                <a:moveTo>
                  <a:pt x="0" y="0"/>
                </a:moveTo>
                <a:lnTo>
                  <a:pt x="8072096" y="0"/>
                </a:lnTo>
                <a:lnTo>
                  <a:pt x="807209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1097280" y="5151571"/>
            <a:ext cx="548640" cy="63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8"/>
              </a:lnSpc>
            </a:pPr>
            <a:r>
              <a:rPr lang="en-US" sz="3706" b="1">
                <a:solidFill>
                  <a:srgbClr val="F9F7F0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21408" y="4984389"/>
            <a:ext cx="5413248" cy="1008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9"/>
              </a:lnSpc>
            </a:pPr>
            <a:r>
              <a:rPr lang="en-US" sz="2107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Adaptamos </a:t>
            </a:r>
            <a:r>
              <a:rPr lang="en-US" sz="2107" b="1">
                <a:solidFill>
                  <a:srgbClr val="266041"/>
                </a:solidFill>
                <a:latin typeface="Inter Bold"/>
                <a:ea typeface="Inter Bold"/>
                <a:cs typeface="Inter Bold"/>
                <a:sym typeface="Inter Bold"/>
              </a:rPr>
              <a:t>actividades físicas y deportivas</a:t>
            </a:r>
            <a:r>
              <a:rPr lang="en-US" sz="2107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 en horarios de menor radiación UV o en espacios bajo sombra.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5990729"/>
            <a:ext cx="8072096" cy="1519546"/>
          </a:xfrm>
          <a:custGeom>
            <a:avLst/>
            <a:gdLst/>
            <a:ahLst/>
            <a:cxnLst/>
            <a:rect l="l" t="t" r="r" b="b"/>
            <a:pathLst>
              <a:path w="8072096" h="1519546">
                <a:moveTo>
                  <a:pt x="0" y="0"/>
                </a:moveTo>
                <a:lnTo>
                  <a:pt x="8072096" y="0"/>
                </a:lnTo>
                <a:lnTo>
                  <a:pt x="8072096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2" name="TextBox 12"/>
          <p:cNvSpPr txBox="1"/>
          <p:nvPr/>
        </p:nvSpPr>
        <p:spPr>
          <a:xfrm>
            <a:off x="1078992" y="6428280"/>
            <a:ext cx="548640" cy="563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9"/>
              </a:lnSpc>
            </a:pPr>
            <a:r>
              <a:rPr lang="en-US" sz="3271" b="1">
                <a:solidFill>
                  <a:srgbClr val="F9F7F0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21408" y="6373670"/>
            <a:ext cx="4608576" cy="658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0"/>
              </a:lnSpc>
            </a:pPr>
            <a:r>
              <a:rPr lang="en-US" sz="2015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Contamos con </a:t>
            </a:r>
            <a:r>
              <a:rPr lang="en-US" sz="2015" b="1">
                <a:solidFill>
                  <a:srgbClr val="266041"/>
                </a:solidFill>
                <a:latin typeface="Inter Bold"/>
                <a:ea typeface="Inter Bold"/>
                <a:cs typeface="Inter Bold"/>
                <a:sym typeface="Inter Bold"/>
              </a:rPr>
              <a:t>puntos de hidratación</a:t>
            </a:r>
            <a:r>
              <a:rPr lang="en-US" sz="2015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 accesibles para recarga de termos.</a:t>
            </a:r>
          </a:p>
        </p:txBody>
      </p:sp>
      <p:sp>
        <p:nvSpPr>
          <p:cNvPr id="14" name="Freeform 14"/>
          <p:cNvSpPr/>
          <p:nvPr/>
        </p:nvSpPr>
        <p:spPr>
          <a:xfrm>
            <a:off x="645330" y="7280704"/>
            <a:ext cx="8072096" cy="1300906"/>
          </a:xfrm>
          <a:custGeom>
            <a:avLst/>
            <a:gdLst/>
            <a:ahLst/>
            <a:cxnLst/>
            <a:rect l="l" t="t" r="r" b="b"/>
            <a:pathLst>
              <a:path w="8072096" h="1300906">
                <a:moveTo>
                  <a:pt x="0" y="0"/>
                </a:moveTo>
                <a:lnTo>
                  <a:pt x="8072096" y="0"/>
                </a:lnTo>
                <a:lnTo>
                  <a:pt x="807209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TextBox 15"/>
          <p:cNvSpPr txBox="1"/>
          <p:nvPr/>
        </p:nvSpPr>
        <p:spPr>
          <a:xfrm>
            <a:off x="2121408" y="7546598"/>
            <a:ext cx="6108192" cy="637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1"/>
              </a:lnSpc>
            </a:pPr>
            <a:r>
              <a:rPr lang="en-US" sz="1947" b="1">
                <a:solidFill>
                  <a:srgbClr val="266041"/>
                </a:solidFill>
                <a:latin typeface="Inter Bold"/>
                <a:ea typeface="Inter Bold"/>
                <a:cs typeface="Inter Bold"/>
                <a:sym typeface="Inter Bold"/>
              </a:rPr>
              <a:t>Identificamos activamente</a:t>
            </a:r>
            <a:r>
              <a:rPr lang="en-US" sz="1947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 síntomas respiratorios, febriles o digestivos al ingreso o durante la jornada.</a:t>
            </a:r>
          </a:p>
        </p:txBody>
      </p:sp>
      <p:sp>
        <p:nvSpPr>
          <p:cNvPr id="16" name="Freeform 16"/>
          <p:cNvSpPr/>
          <p:nvPr/>
        </p:nvSpPr>
        <p:spPr>
          <a:xfrm>
            <a:off x="645330" y="8352038"/>
            <a:ext cx="8072096" cy="1508614"/>
          </a:xfrm>
          <a:custGeom>
            <a:avLst/>
            <a:gdLst/>
            <a:ahLst/>
            <a:cxnLst/>
            <a:rect l="l" t="t" r="r" b="b"/>
            <a:pathLst>
              <a:path w="8072096" h="1508614">
                <a:moveTo>
                  <a:pt x="0" y="0"/>
                </a:moveTo>
                <a:lnTo>
                  <a:pt x="8072096" y="0"/>
                </a:lnTo>
                <a:lnTo>
                  <a:pt x="807209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7" name="TextBox 17"/>
          <p:cNvSpPr txBox="1"/>
          <p:nvPr/>
        </p:nvSpPr>
        <p:spPr>
          <a:xfrm>
            <a:off x="1078992" y="8834461"/>
            <a:ext cx="548640" cy="54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143" b="1">
                <a:solidFill>
                  <a:srgbClr val="F9F7F0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21408" y="8641659"/>
            <a:ext cx="6217920" cy="977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0"/>
              </a:lnSpc>
            </a:pPr>
            <a:r>
              <a:rPr lang="en-US" sz="1992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Nos </a:t>
            </a:r>
            <a:r>
              <a:rPr lang="en-US" sz="1992" b="1">
                <a:solidFill>
                  <a:srgbClr val="266041"/>
                </a:solidFill>
                <a:latin typeface="Inter Bold"/>
                <a:ea typeface="Inter Bold"/>
                <a:cs typeface="Inter Bold"/>
                <a:sym typeface="Inter Bold"/>
              </a:rPr>
              <a:t>comunicamos oportunamente</a:t>
            </a:r>
            <a:r>
              <a:rPr lang="en-US" sz="1992">
                <a:solidFill>
                  <a:srgbClr val="266041"/>
                </a:solidFill>
                <a:latin typeface="Inter"/>
                <a:ea typeface="Inter"/>
                <a:cs typeface="Inter"/>
                <a:sym typeface="Inter"/>
              </a:rPr>
              <a:t> con las familias para el aislamiento preventivo y la atención médica, evitando la propagación comunitaria.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8992" y="7600670"/>
            <a:ext cx="548640" cy="543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2"/>
              </a:lnSpc>
            </a:pPr>
            <a:r>
              <a:rPr lang="en-US" sz="3194" b="1">
                <a:solidFill>
                  <a:srgbClr val="F9F7F0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8487732" y="0"/>
            <a:ext cx="9800268" cy="10287000"/>
          </a:xfrm>
          <a:custGeom>
            <a:avLst/>
            <a:gdLst/>
            <a:ahLst/>
            <a:cxnLst/>
            <a:rect l="l" t="t" r="r" b="b"/>
            <a:pathLst>
              <a:path w="9800268" h="10287000">
                <a:moveTo>
                  <a:pt x="0" y="0"/>
                </a:moveTo>
                <a:lnTo>
                  <a:pt x="9800268" y="0"/>
                </a:lnTo>
                <a:lnTo>
                  <a:pt x="98002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8487732" y="0"/>
            <a:ext cx="3051646" cy="10287000"/>
          </a:xfrm>
          <a:custGeom>
            <a:avLst/>
            <a:gdLst/>
            <a:ahLst/>
            <a:cxnLst/>
            <a:rect l="l" t="t" r="r" b="b"/>
            <a:pathLst>
              <a:path w="3051646" h="10287000">
                <a:moveTo>
                  <a:pt x="0" y="0"/>
                </a:moveTo>
                <a:lnTo>
                  <a:pt x="3051646" y="0"/>
                </a:lnTo>
                <a:lnTo>
                  <a:pt x="30516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768096" y="1307670"/>
            <a:ext cx="7754112" cy="1759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0"/>
              </a:lnSpc>
            </a:pPr>
            <a:r>
              <a:rPr lang="en-US" sz="5559" b="1" spc="-138">
                <a:solidFill>
                  <a:srgbClr val="1D5338"/>
                </a:solidFill>
                <a:latin typeface="Inter Bold"/>
                <a:ea typeface="Inter Bold"/>
                <a:cs typeface="Inter Bold"/>
                <a:sym typeface="Inter Bold"/>
              </a:rPr>
              <a:t>Calidad del Aire y Educación Comunitaria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3214004"/>
            <a:ext cx="1542230" cy="437279"/>
          </a:xfrm>
          <a:custGeom>
            <a:avLst/>
            <a:gdLst/>
            <a:ahLst/>
            <a:cxnLst/>
            <a:rect l="l" t="t" r="r" b="b"/>
            <a:pathLst>
              <a:path w="1542230" h="437279">
                <a:moveTo>
                  <a:pt x="0" y="0"/>
                </a:moveTo>
                <a:lnTo>
                  <a:pt x="1542230" y="0"/>
                </a:lnTo>
                <a:lnTo>
                  <a:pt x="154223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768096" y="3829779"/>
            <a:ext cx="7022592" cy="727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2"/>
              </a:lnSpc>
            </a:pPr>
            <a:r>
              <a:rPr lang="en-US" sz="2130" spc="-53">
                <a:solidFill>
                  <a:srgbClr val="545454"/>
                </a:solidFill>
                <a:latin typeface="Inter"/>
                <a:ea typeface="Inter"/>
                <a:cs typeface="Inter"/>
                <a:sym typeface="Inter"/>
              </a:rPr>
              <a:t>Escuela y familia trabajan juntas para crear ambientes más saludables y seguros para nuestros niños.</a:t>
            </a:r>
          </a:p>
        </p:txBody>
      </p:sp>
      <p:sp>
        <p:nvSpPr>
          <p:cNvPr id="8" name="Freeform 8"/>
          <p:cNvSpPr/>
          <p:nvPr/>
        </p:nvSpPr>
        <p:spPr>
          <a:xfrm>
            <a:off x="645330" y="5138034"/>
            <a:ext cx="448450" cy="4514911"/>
          </a:xfrm>
          <a:custGeom>
            <a:avLst/>
            <a:gdLst/>
            <a:ahLst/>
            <a:cxnLst/>
            <a:rect l="l" t="t" r="r" b="b"/>
            <a:pathLst>
              <a:path w="448450" h="4514911">
                <a:moveTo>
                  <a:pt x="0" y="0"/>
                </a:moveTo>
                <a:lnTo>
                  <a:pt x="448450" y="0"/>
                </a:lnTo>
                <a:lnTo>
                  <a:pt x="448450" y="4514911"/>
                </a:lnTo>
                <a:lnTo>
                  <a:pt x="0" y="45149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TextBox 9"/>
          <p:cNvSpPr txBox="1"/>
          <p:nvPr/>
        </p:nvSpPr>
        <p:spPr>
          <a:xfrm>
            <a:off x="1426464" y="5238525"/>
            <a:ext cx="3291840" cy="43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 b="1" spc="-61">
                <a:solidFill>
                  <a:srgbClr val="1D5338"/>
                </a:solidFill>
                <a:latin typeface="Inter Bold"/>
                <a:ea typeface="Inter Bold"/>
                <a:cs typeface="Inter Bold"/>
                <a:sym typeface="Inter Bold"/>
              </a:rPr>
              <a:t>Aulas bien ventiladas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26464" y="5728433"/>
            <a:ext cx="5833872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spc="-50">
                <a:solidFill>
                  <a:srgbClr val="545454"/>
                </a:solidFill>
                <a:latin typeface="Inter"/>
                <a:ea typeface="Inter"/>
                <a:cs typeface="Inter"/>
                <a:sym typeface="Inter"/>
              </a:rPr>
              <a:t>La ventilación natural y cruzada renueva el aire y reduce la carga de virus y bacterias.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6464" y="6802149"/>
            <a:ext cx="3657600" cy="43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 b="1" spc="-61">
                <a:solidFill>
                  <a:srgbClr val="1D5338"/>
                </a:solidFill>
                <a:latin typeface="Inter Bold"/>
                <a:ea typeface="Inter Bold"/>
                <a:cs typeface="Inter Bold"/>
                <a:sym typeface="Inter Bold"/>
              </a:rPr>
              <a:t>Estudiantes informados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26464" y="7292057"/>
            <a:ext cx="5340096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spc="-50">
                <a:solidFill>
                  <a:srgbClr val="545454"/>
                </a:solidFill>
                <a:latin typeface="Inter"/>
                <a:ea typeface="Inter"/>
                <a:cs typeface="Inter"/>
                <a:sym typeface="Inter"/>
              </a:rPr>
              <a:t>Formación y sensibilización para fortalecer el autocuidado cada día.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6464" y="8376060"/>
            <a:ext cx="4352544" cy="43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 b="1" spc="-61">
                <a:solidFill>
                  <a:srgbClr val="1D5338"/>
                </a:solidFill>
                <a:latin typeface="Inter Bold"/>
                <a:ea typeface="Inter Bold"/>
                <a:cs typeface="Inter Bold"/>
                <a:sym typeface="Inter Bold"/>
              </a:rPr>
              <a:t>Familias y escuela alineadas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26464" y="8865968"/>
            <a:ext cx="6071616" cy="695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2023" spc="-50">
                <a:solidFill>
                  <a:srgbClr val="545454"/>
                </a:solidFill>
                <a:latin typeface="Inter"/>
                <a:ea typeface="Inter"/>
                <a:cs typeface="Inter"/>
                <a:sym typeface="Inter"/>
              </a:rPr>
              <a:t>Información y talleres para aplicar juntos estrategias de prevención en casa y en el colegio.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3" name="Freeform 3"/>
          <p:cNvSpPr/>
          <p:nvPr/>
        </p:nvSpPr>
        <p:spPr>
          <a:xfrm>
            <a:off x="7831464" y="0"/>
            <a:ext cx="10456536" cy="10287000"/>
          </a:xfrm>
          <a:custGeom>
            <a:avLst/>
            <a:gdLst/>
            <a:ahLst/>
            <a:cxnLst/>
            <a:rect l="l" t="t" r="r" b="b"/>
            <a:pathLst>
              <a:path w="10456536" h="10287000">
                <a:moveTo>
                  <a:pt x="0" y="0"/>
                </a:moveTo>
                <a:lnTo>
                  <a:pt x="10456536" y="0"/>
                </a:lnTo>
                <a:lnTo>
                  <a:pt x="104565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4" name="Freeform 4"/>
          <p:cNvSpPr/>
          <p:nvPr/>
        </p:nvSpPr>
        <p:spPr>
          <a:xfrm>
            <a:off x="7831464" y="0"/>
            <a:ext cx="3281340" cy="10287000"/>
          </a:xfrm>
          <a:custGeom>
            <a:avLst/>
            <a:gdLst/>
            <a:ahLst/>
            <a:cxnLst/>
            <a:rect l="l" t="t" r="r" b="b"/>
            <a:pathLst>
              <a:path w="3281340" h="10287000">
                <a:moveTo>
                  <a:pt x="0" y="0"/>
                </a:moveTo>
                <a:lnTo>
                  <a:pt x="3281340" y="0"/>
                </a:lnTo>
                <a:lnTo>
                  <a:pt x="328134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5" name="TextBox 5"/>
          <p:cNvSpPr txBox="1"/>
          <p:nvPr/>
        </p:nvSpPr>
        <p:spPr>
          <a:xfrm>
            <a:off x="859536" y="939844"/>
            <a:ext cx="5705856" cy="250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0"/>
              </a:lnSpc>
            </a:pPr>
            <a:r>
              <a:rPr lang="en-US" sz="5730" b="1">
                <a:solidFill>
                  <a:srgbClr val="38633A"/>
                </a:solidFill>
                <a:latin typeface="Inter Bold"/>
                <a:ea typeface="Inter Bold"/>
                <a:cs typeface="Inter Bold"/>
                <a:sym typeface="Inter Bold"/>
              </a:rPr>
              <a:t>Conclusiones y </a:t>
            </a:r>
            <a:r>
              <a:rPr lang="en-US" sz="5730" b="1">
                <a:solidFill>
                  <a:srgbClr val="00558B"/>
                </a:solidFill>
                <a:latin typeface="Inter Bold"/>
                <a:ea typeface="Inter Bold"/>
                <a:cs typeface="Inter Bold"/>
                <a:sym typeface="Inter Bold"/>
              </a:rPr>
              <a:t>Compromiso Comunitario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3640352"/>
            <a:ext cx="1542230" cy="218640"/>
          </a:xfrm>
          <a:custGeom>
            <a:avLst/>
            <a:gdLst/>
            <a:ahLst/>
            <a:cxnLst/>
            <a:rect l="l" t="t" r="r" b="b"/>
            <a:pathLst>
              <a:path w="1542230" h="218640">
                <a:moveTo>
                  <a:pt x="0" y="0"/>
                </a:moveTo>
                <a:lnTo>
                  <a:pt x="1542230" y="0"/>
                </a:lnTo>
                <a:lnTo>
                  <a:pt x="1542230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7" name="TextBox 7"/>
          <p:cNvSpPr txBox="1"/>
          <p:nvPr/>
        </p:nvSpPr>
        <p:spPr>
          <a:xfrm>
            <a:off x="859536" y="4021067"/>
            <a:ext cx="5779008" cy="798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Juntos construimos entornos saludables para proteger a nuestros niños.</a:t>
            </a:r>
          </a:p>
        </p:txBody>
      </p:sp>
      <p:sp>
        <p:nvSpPr>
          <p:cNvPr id="8" name="Freeform 8"/>
          <p:cNvSpPr/>
          <p:nvPr/>
        </p:nvSpPr>
        <p:spPr>
          <a:xfrm>
            <a:off x="426574" y="5138034"/>
            <a:ext cx="885962" cy="3869923"/>
          </a:xfrm>
          <a:custGeom>
            <a:avLst/>
            <a:gdLst/>
            <a:ahLst/>
            <a:cxnLst/>
            <a:rect l="l" t="t" r="r" b="b"/>
            <a:pathLst>
              <a:path w="885962" h="3869923">
                <a:moveTo>
                  <a:pt x="0" y="0"/>
                </a:moveTo>
                <a:lnTo>
                  <a:pt x="885962" y="0"/>
                </a:lnTo>
                <a:lnTo>
                  <a:pt x="885962" y="3869923"/>
                </a:lnTo>
                <a:lnTo>
                  <a:pt x="0" y="38699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9" name="Freeform 9"/>
          <p:cNvSpPr/>
          <p:nvPr/>
        </p:nvSpPr>
        <p:spPr>
          <a:xfrm>
            <a:off x="864086" y="5138034"/>
            <a:ext cx="6759560" cy="1508614"/>
          </a:xfrm>
          <a:custGeom>
            <a:avLst/>
            <a:gdLst/>
            <a:ahLst/>
            <a:cxnLst/>
            <a:rect l="l" t="t" r="r" b="b"/>
            <a:pathLst>
              <a:path w="6759560" h="1508614">
                <a:moveTo>
                  <a:pt x="0" y="0"/>
                </a:moveTo>
                <a:lnTo>
                  <a:pt x="6759560" y="0"/>
                </a:lnTo>
                <a:lnTo>
                  <a:pt x="675956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0" name="Freeform 10"/>
          <p:cNvSpPr/>
          <p:nvPr/>
        </p:nvSpPr>
        <p:spPr>
          <a:xfrm>
            <a:off x="1082842" y="5138034"/>
            <a:ext cx="1750048" cy="655919"/>
          </a:xfrm>
          <a:custGeom>
            <a:avLst/>
            <a:gdLst/>
            <a:ahLst/>
            <a:cxnLst/>
            <a:rect l="l" t="t" r="r" b="b"/>
            <a:pathLst>
              <a:path w="1750048" h="655919">
                <a:moveTo>
                  <a:pt x="0" y="0"/>
                </a:moveTo>
                <a:lnTo>
                  <a:pt x="1750048" y="0"/>
                </a:lnTo>
                <a:lnTo>
                  <a:pt x="175004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1" name="TextBox 11"/>
          <p:cNvSpPr txBox="1"/>
          <p:nvPr/>
        </p:nvSpPr>
        <p:spPr>
          <a:xfrm>
            <a:off x="1536192" y="5174205"/>
            <a:ext cx="987552" cy="38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22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Familia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9888" y="5661443"/>
            <a:ext cx="4974336" cy="75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3"/>
              </a:lnSpc>
            </a:pPr>
            <a:r>
              <a:rPr lang="en-US" sz="2166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Prevenimos en casa y estamos atentos a la salud de nuestros niños.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864086" y="6635716"/>
            <a:ext cx="7415828" cy="1508614"/>
          </a:xfrm>
          <a:custGeom>
            <a:avLst/>
            <a:gdLst/>
            <a:ahLst/>
            <a:cxnLst/>
            <a:rect l="l" t="t" r="r" b="b"/>
            <a:pathLst>
              <a:path w="7415828" h="1508614">
                <a:moveTo>
                  <a:pt x="0" y="0"/>
                </a:moveTo>
                <a:lnTo>
                  <a:pt x="7415828" y="0"/>
                </a:lnTo>
                <a:lnTo>
                  <a:pt x="741582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4" name="Freeform 14"/>
          <p:cNvSpPr/>
          <p:nvPr/>
        </p:nvSpPr>
        <p:spPr>
          <a:xfrm>
            <a:off x="1082842" y="6635716"/>
            <a:ext cx="1750048" cy="655919"/>
          </a:xfrm>
          <a:custGeom>
            <a:avLst/>
            <a:gdLst/>
            <a:ahLst/>
            <a:cxnLst/>
            <a:rect l="l" t="t" r="r" b="b"/>
            <a:pathLst>
              <a:path w="1750048" h="655919">
                <a:moveTo>
                  <a:pt x="0" y="0"/>
                </a:moveTo>
                <a:lnTo>
                  <a:pt x="1750048" y="0"/>
                </a:lnTo>
                <a:lnTo>
                  <a:pt x="175004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5" name="TextBox 15"/>
          <p:cNvSpPr txBox="1"/>
          <p:nvPr/>
        </p:nvSpPr>
        <p:spPr>
          <a:xfrm>
            <a:off x="1536192" y="6736414"/>
            <a:ext cx="1042416" cy="355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9"/>
              </a:lnSpc>
            </a:pPr>
            <a:r>
              <a:rPr lang="en-US" sz="212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Escuela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9888" y="7204493"/>
            <a:ext cx="5248656" cy="75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3"/>
              </a:lnSpc>
            </a:pPr>
            <a:r>
              <a:rPr lang="en-US" sz="2166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Creamos espacios seguros y detectamos a tiempo posibles riesgos.</a:t>
            </a:r>
          </a:p>
        </p:txBody>
      </p:sp>
      <p:sp>
        <p:nvSpPr>
          <p:cNvPr id="17" name="Freeform 17"/>
          <p:cNvSpPr/>
          <p:nvPr/>
        </p:nvSpPr>
        <p:spPr>
          <a:xfrm>
            <a:off x="864086" y="8133399"/>
            <a:ext cx="8279914" cy="1519546"/>
          </a:xfrm>
          <a:custGeom>
            <a:avLst/>
            <a:gdLst/>
            <a:ahLst/>
            <a:cxnLst/>
            <a:rect l="l" t="t" r="r" b="b"/>
            <a:pathLst>
              <a:path w="8279914" h="1519546">
                <a:moveTo>
                  <a:pt x="0" y="0"/>
                </a:moveTo>
                <a:lnTo>
                  <a:pt x="8279914" y="0"/>
                </a:lnTo>
                <a:lnTo>
                  <a:pt x="8279914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8" name="Freeform 18"/>
          <p:cNvSpPr/>
          <p:nvPr/>
        </p:nvSpPr>
        <p:spPr>
          <a:xfrm>
            <a:off x="1082842" y="8133399"/>
            <a:ext cx="2406316" cy="655919"/>
          </a:xfrm>
          <a:custGeom>
            <a:avLst/>
            <a:gdLst/>
            <a:ahLst/>
            <a:cxnLst/>
            <a:rect l="l" t="t" r="r" b="b"/>
            <a:pathLst>
              <a:path w="2406316" h="655919">
                <a:moveTo>
                  <a:pt x="0" y="0"/>
                </a:moveTo>
                <a:lnTo>
                  <a:pt x="2406316" y="0"/>
                </a:lnTo>
                <a:lnTo>
                  <a:pt x="240631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sp>
        <p:nvSpPr>
          <p:cNvPr id="19" name="TextBox 19"/>
          <p:cNvSpPr txBox="1"/>
          <p:nvPr/>
        </p:nvSpPr>
        <p:spPr>
          <a:xfrm>
            <a:off x="1389888" y="8745858"/>
            <a:ext cx="4974336" cy="750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</a:pPr>
            <a:r>
              <a:rPr lang="en-US" sz="2093" b="1">
                <a:solidFill>
                  <a:srgbClr val="545454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Nos comunicamos y trabajamos juntos por el bienestar de los estudiantes.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6192" y="8260305"/>
            <a:ext cx="1609344" cy="38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223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Comunidad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740</Words>
  <Application>Microsoft Office PowerPoint</Application>
  <PresentationFormat>Personalizado</PresentationFormat>
  <Paragraphs>97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Inter</vt:lpstr>
      <vt:lpstr>Inter Bold</vt:lpstr>
      <vt:lpstr>Inter Medium</vt:lpstr>
      <vt:lpstr>Inter Semi-Bold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 y Cambio Climático</dc:title>
  <dc:creator>Manuel J Bernal Sanchez</dc:creator>
  <cp:lastModifiedBy>PX3004 UserPX</cp:lastModifiedBy>
  <cp:revision>3</cp:revision>
  <dcterms:created xsi:type="dcterms:W3CDTF">2006-08-16T00:00:00Z</dcterms:created>
  <dcterms:modified xsi:type="dcterms:W3CDTF">2026-09-25T18:47:56Z</dcterms:modified>
  <dc:identifier>DAHWCUSp6Pk</dc:identifier>
</cp:coreProperties>
</file>